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7"/>
  </p:notesMasterIdLst>
  <p:sldIdLst>
    <p:sldId id="256" r:id="rId2"/>
    <p:sldId id="270" r:id="rId3"/>
    <p:sldId id="278" r:id="rId4"/>
    <p:sldId id="276" r:id="rId5"/>
    <p:sldId id="279" r:id="rId6"/>
    <p:sldId id="280" r:id="rId7"/>
    <p:sldId id="281" r:id="rId8"/>
    <p:sldId id="282" r:id="rId9"/>
    <p:sldId id="283" r:id="rId10"/>
    <p:sldId id="284" r:id="rId11"/>
    <p:sldId id="271" r:id="rId12"/>
    <p:sldId id="285" r:id="rId13"/>
    <p:sldId id="274" r:id="rId14"/>
    <p:sldId id="275" r:id="rId15"/>
    <p:sldId id="28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69" d="100"/>
          <a:sy n="69" d="100"/>
        </p:scale>
        <p:origin x="5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4A0A6-C1B9-4354-AC33-6341741C8B30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627B8-5976-4B27-9BF2-7E392EC4D5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1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43DCB-E7F8-4BB2-9987-8248237627BB}" type="datetimeFigureOut">
              <a:rPr lang="ru-RU" smtClean="0"/>
              <a:pPr/>
              <a:t>05.09.2020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9172B-78F7-4659-B5EE-B5A4016FAA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836712"/>
            <a:ext cx="7632848" cy="2088232"/>
          </a:xfrm>
          <a:prstGeom prst="rect">
            <a:avLst/>
          </a:prstGeom>
          <a:noFill/>
        </p:spPr>
        <p:txBody>
          <a:bodyPr wrap="square" lIns="91440" tIns="45720" rIns="91440" bIns="45720">
            <a:normAutofit fontScale="77500" lnSpcReduction="20000"/>
          </a:bodyPr>
          <a:lstStyle/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ПРОИЗВОДСТВЕННАЯ БАЗА</a:t>
            </a:r>
          </a:p>
          <a:p>
            <a:pPr algn="ctr"/>
            <a:r>
              <a:rPr lang="ru-RU" sz="5400" b="1" spc="300" dirty="0" smtClean="0">
                <a:ln w="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ДОРОЖНОГО СТРОИТЕЛЬСТВА</a:t>
            </a:r>
            <a:endParaRPr lang="ru-RU" sz="5400" b="1" spc="300" dirty="0">
              <a:ln w="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085184"/>
            <a:ext cx="66247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Лектор – ст. преподаватель</a:t>
            </a:r>
          </a:p>
          <a:p>
            <a:r>
              <a:rPr lang="ru-RU" sz="32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Алимгазин</a:t>
            </a:r>
            <a:r>
              <a:rPr lang="ru-RU" sz="3200" b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Б.Т.</a:t>
            </a:r>
            <a:endParaRPr lang="ru-RU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43808" y="260648"/>
            <a:ext cx="5040560" cy="9361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Лекция 3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Камнедробильные заводы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539552" y="1124744"/>
            <a:ext cx="7560840" cy="18002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indent="-468000">
              <a:lnSpc>
                <a:spcPct val="120000"/>
              </a:lnSpc>
              <a:spcBef>
                <a:spcPct val="2000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переработки состоят из:  </a:t>
            </a:r>
          </a:p>
          <a:p>
            <a:pPr marL="342900" indent="-4680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дробления</a:t>
            </a:r>
          </a:p>
          <a:p>
            <a:pPr marL="342900" lvl="0" indent="-4680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сортировки </a:t>
            </a:r>
          </a:p>
          <a:p>
            <a:pPr marL="342900" lvl="0" indent="-4680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промывки</a:t>
            </a:r>
          </a:p>
          <a:p>
            <a:pPr marL="342900" lvl="0" indent="-4680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обогащения щебня, гравия, песка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95536" y="2852936"/>
            <a:ext cx="8352928" cy="381642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ru-RU" sz="1500" b="1" i="1" dirty="0" smtClean="0"/>
              <a:t>	</a:t>
            </a:r>
          </a:p>
          <a:p>
            <a:pPr>
              <a:lnSpc>
                <a:spcPct val="120000"/>
              </a:lnSpc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ДРОБЛЕНИЕ И ИЗМЕЛЬЧЕНИЕ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уменьшение размеров кусков (зерен) горной массы посредством механического разрушения. Принято считать, что при дроблении получают продукты преимущественно крупные, а при измельчении — менее 0,5 мм. Для измельчения используют мельницы (шаровые, стержневые), а для дробления — дробилки (щековые, конусные, валковые, молотковые).</a:t>
            </a:r>
          </a:p>
          <a:p>
            <a:pPr>
              <a:lnSpc>
                <a:spcPct val="120000"/>
              </a:lnSpc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(ГРОХОЧЕНИЕ)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разделение продуктов переработки по крупности на грохотах. </a:t>
            </a:r>
          </a:p>
          <a:p>
            <a:pPr>
              <a:lnSpc>
                <a:spcPct val="120000"/>
              </a:lnSpc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ПРОМЫВКУ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щебня и гравия осуществляют с целью удаления комковой глины, пылеватых и глинистых частиц, и производят на грохотах или в машинах-мойках.</a:t>
            </a:r>
          </a:p>
          <a:p>
            <a:pPr>
              <a:lnSpc>
                <a:spcPct val="120000"/>
              </a:lnSpc>
            </a:pP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КЛАССИФИКАЦИЮ И ОБОГАЩЕНИЕ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песков используют для доведения зернового состава до требований государственных стандартов, выполняя эти операции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гидроклассификаторах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гидроциклонах.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/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6251" y="332656"/>
            <a:ext cx="7704856" cy="450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Механизация технологических процессов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3019" y="804124"/>
            <a:ext cx="7704856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Технологическое оборудование для дробления и измельчения по технико-конструктивным признакам и основному методу дробления, производимому в них, подразделяются на пять классов: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дробилки щековые,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дробилки конусные,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дробилки валковые,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дробилки ударно-молотковые роторные,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барабанные мельницы.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3494973"/>
            <a:ext cx="3872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NewtonC"/>
              </a:rPr>
              <a:t>Мельницы (шаровые, стержневые)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25" y="3899476"/>
            <a:ext cx="6997492" cy="26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3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РОБИЛКА • Большая российская энциклопедия - электронная верси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237" y="584684"/>
            <a:ext cx="6408712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4797152"/>
            <a:ext cx="8203263" cy="1241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Принципиальные схемы дробилок: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b="1" i="1" dirty="0">
                <a:latin typeface="Times New Roman" panose="02020603050405020304" pitchFamily="18" charset="0"/>
                <a:ea typeface="NewtonC"/>
              </a:rPr>
              <a:t>а</a:t>
            </a:r>
            <a:r>
              <a:rPr lang="kk-KZ" b="1" dirty="0">
                <a:latin typeface="Times New Roman" panose="02020603050405020304" pitchFamily="18" charset="0"/>
                <a:ea typeface="NewtonC"/>
              </a:rPr>
              <a:t> – щёковая; </a:t>
            </a:r>
            <a:r>
              <a:rPr lang="kk-KZ" b="1" i="1" dirty="0" smtClean="0">
                <a:latin typeface="Times New Roman" panose="02020603050405020304" pitchFamily="18" charset="0"/>
                <a:ea typeface="NewtonC"/>
              </a:rPr>
              <a:t>б</a:t>
            </a:r>
            <a:r>
              <a:rPr lang="kk-KZ" b="1" dirty="0">
                <a:latin typeface="Times New Roman" panose="02020603050405020304" pitchFamily="18" charset="0"/>
                <a:ea typeface="NewtonC"/>
              </a:rPr>
              <a:t> – конусная крупного дробления</a:t>
            </a:r>
            <a:r>
              <a:rPr lang="kk-KZ" b="1" dirty="0" smtClean="0">
                <a:latin typeface="Times New Roman" panose="02020603050405020304" pitchFamily="18" charset="0"/>
                <a:ea typeface="NewtonC"/>
              </a:rPr>
              <a:t>; </a:t>
            </a:r>
            <a:r>
              <a:rPr lang="kk-KZ" b="1" i="1" dirty="0" smtClean="0">
                <a:latin typeface="Times New Roman" panose="02020603050405020304" pitchFamily="18" charset="0"/>
                <a:ea typeface="NewtonC"/>
              </a:rPr>
              <a:t>в</a:t>
            </a:r>
            <a:r>
              <a:rPr lang="kk-KZ" b="1" dirty="0">
                <a:latin typeface="Times New Roman" panose="02020603050405020304" pitchFamily="18" charset="0"/>
                <a:ea typeface="NewtonC"/>
              </a:rPr>
              <a:t> – конусная среднего </a:t>
            </a:r>
            <a:endParaRPr lang="kk-KZ" b="1" dirty="0" smtClean="0">
              <a:latin typeface="Times New Roman" panose="02020603050405020304" pitchFamily="18" charset="0"/>
              <a:ea typeface="NewtonC"/>
            </a:endParaRPr>
          </a:p>
          <a:p>
            <a:r>
              <a:rPr lang="kk-KZ" b="1" dirty="0" smtClean="0">
                <a:latin typeface="Times New Roman" panose="02020603050405020304" pitchFamily="18" charset="0"/>
                <a:ea typeface="NewtonC"/>
              </a:rPr>
              <a:t>и </a:t>
            </a:r>
            <a:r>
              <a:rPr lang="kk-KZ" b="1" dirty="0">
                <a:latin typeface="Times New Roman" panose="02020603050405020304" pitchFamily="18" charset="0"/>
                <a:ea typeface="NewtonC"/>
              </a:rPr>
              <a:t>мелкого дробления; </a:t>
            </a:r>
            <a:r>
              <a:rPr lang="kk-KZ" b="1" i="1" dirty="0" smtClean="0">
                <a:latin typeface="Times New Roman" panose="02020603050405020304" pitchFamily="18" charset="0"/>
                <a:ea typeface="NewtonC"/>
              </a:rPr>
              <a:t>г</a:t>
            </a:r>
            <a:r>
              <a:rPr lang="kk-KZ" b="1" dirty="0">
                <a:latin typeface="Times New Roman" panose="02020603050405020304" pitchFamily="18" charset="0"/>
                <a:ea typeface="NewtonC"/>
              </a:rPr>
              <a:t> – валковая; </a:t>
            </a:r>
            <a:r>
              <a:rPr lang="kk-KZ" b="1" i="1" dirty="0" smtClean="0">
                <a:latin typeface="Times New Roman" panose="02020603050405020304" pitchFamily="18" charset="0"/>
                <a:ea typeface="NewtonC"/>
              </a:rPr>
              <a:t>д</a:t>
            </a:r>
            <a:r>
              <a:rPr lang="kk-KZ" b="1" i="1" dirty="0">
                <a:latin typeface="Times New Roman" panose="02020603050405020304" pitchFamily="18" charset="0"/>
                <a:ea typeface="NewtonC"/>
              </a:rPr>
              <a:t> </a:t>
            </a:r>
            <a:r>
              <a:rPr lang="kk-KZ" b="1" dirty="0">
                <a:latin typeface="Times New Roman" panose="02020603050405020304" pitchFamily="18" charset="0"/>
                <a:ea typeface="NewtonC"/>
              </a:rPr>
              <a:t>– валковая зубчатая</a:t>
            </a:r>
            <a:r>
              <a:rPr lang="kk-KZ" b="1" dirty="0" smtClean="0">
                <a:latin typeface="Times New Roman" panose="02020603050405020304" pitchFamily="18" charset="0"/>
                <a:ea typeface="NewtonC"/>
              </a:rPr>
              <a:t>; </a:t>
            </a:r>
            <a:r>
              <a:rPr lang="kk-KZ" b="1" i="1" dirty="0" smtClean="0">
                <a:latin typeface="Times New Roman" panose="02020603050405020304" pitchFamily="18" charset="0"/>
                <a:ea typeface="NewtonC"/>
              </a:rPr>
              <a:t>е</a:t>
            </a:r>
            <a:r>
              <a:rPr lang="kk-KZ" b="1" dirty="0">
                <a:latin typeface="Times New Roman" panose="02020603050405020304" pitchFamily="18" charset="0"/>
                <a:ea typeface="NewtonC"/>
              </a:rPr>
              <a:t> – </a:t>
            </a:r>
            <a:r>
              <a:rPr lang="kk-KZ" b="1" dirty="0" smtClean="0">
                <a:latin typeface="Times New Roman" panose="02020603050405020304" pitchFamily="18" charset="0"/>
                <a:ea typeface="NewtonC"/>
              </a:rPr>
              <a:t>молотковые;  </a:t>
            </a:r>
            <a:r>
              <a:rPr lang="kk-KZ" b="1" i="1" dirty="0" smtClean="0">
                <a:latin typeface="Times New Roman" panose="02020603050405020304" pitchFamily="18" charset="0"/>
                <a:ea typeface="NewtonC"/>
              </a:rPr>
              <a:t>ж</a:t>
            </a:r>
            <a:r>
              <a:rPr lang="kk-KZ" b="1" dirty="0" smtClean="0">
                <a:latin typeface="Times New Roman" panose="02020603050405020304" pitchFamily="18" charset="0"/>
                <a:ea typeface="NewtonC"/>
              </a:rPr>
              <a:t> </a:t>
            </a:r>
            <a:r>
              <a:rPr lang="kk-KZ" b="1" dirty="0">
                <a:latin typeface="Times New Roman" panose="02020603050405020304" pitchFamily="18" charset="0"/>
                <a:ea typeface="NewtonC"/>
              </a:rPr>
              <a:t>- роторные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3894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x4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653028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3568" y="5301208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подвижная плита; 2 - неподвижная плита; 3 - подвижный конус; 4 - неподвижный конус; 5,6 - валки; 7 - молотки; 8 - ротор; 9 - металлические шары (стержни); 10 - вращающийся барабан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51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77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Технологические процессы обогащения и улучшения каменных материалов</a:t>
            </a:r>
            <a:endParaRPr lang="ru-RU" sz="2200" b="1" dirty="0"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340768"/>
            <a:ext cx="792088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Процессы обогащения и улучшения каменных материалов разделяются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на: 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промывку,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гидравлическую классификацию,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щебня по форме зерен,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обезвоживание,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щебня и гравия по прочности,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щебня в тяжелых средах.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0780" y="4218883"/>
            <a:ext cx="1310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Промывка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61998" y="4603883"/>
            <a:ext cx="4410075" cy="183832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788024" y="4002451"/>
            <a:ext cx="454342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7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2823" y="110968"/>
            <a:ext cx="155997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Промывка</a:t>
            </a:r>
            <a:endParaRPr lang="ru-RU" sz="22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80" y="541855"/>
            <a:ext cx="5688632" cy="2232248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1692036" y="3697433"/>
            <a:ext cx="5654918" cy="22322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9532" y="2774103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Рис. 3.1.4 –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Вибрационная мойка.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1 -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брызгальное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устройство; 2 - пружинные опоры; 3 - рабочие ванны в виде труб; 4 - порог; 5 - разгрузочный лоток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6 – вибратор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5903893"/>
            <a:ext cx="60121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3.1.5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Корытная промывка: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1 – корыта; 2 – вал; 3 – лопасти; 4 – привод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07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94239" y="574814"/>
            <a:ext cx="436491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NewtonC"/>
              </a:rPr>
              <a:t>Гидравлическая классификация</a:t>
            </a:r>
            <a:endParaRPr lang="ru-RU" sz="22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25897" y="709582"/>
            <a:ext cx="3346103" cy="30074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10668" y="1124744"/>
            <a:ext cx="41320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NewtonC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Рис. 3.1.6 – Схема вертикального классификатора с восходящим потоком жидкости: </a:t>
            </a:r>
          </a:p>
          <a:p>
            <a:r>
              <a:rPr lang="ru-RU" dirty="0">
                <a:latin typeface="Times New Roman" panose="02020603050405020304" pitchFamily="18" charset="0"/>
                <a:ea typeface="NewtonC"/>
              </a:rPr>
              <a:t>1 - классификационная камера;</a:t>
            </a:r>
            <a:r>
              <a:rPr lang="ru-RU" sz="1600" dirty="0">
                <a:latin typeface="Calibri" panose="020F0502020204030204" pitchFamily="34" charset="0"/>
                <a:ea typeface="NewtonC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NewtonC"/>
              </a:rPr>
              <a:t>2 - камера; 3 - сливной коллектор; 4 - диффузор; 5 - катализатор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827075"/>
            <a:ext cx="417111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богащение щебня по форме зерен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обогащения его по конфигурации зёрен.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927105" y="3429000"/>
            <a:ext cx="384810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2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32656"/>
            <a:ext cx="5760640" cy="306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55576" y="0"/>
            <a:ext cx="70922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Технологическая схема дробления, сортировки, промывки</a:t>
            </a:r>
            <a:endParaRPr lang="ru-RU" sz="1600" b="1" dirty="0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3429000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Количественной характеристикой процесса дробления служит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степень дробления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/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      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диаметр (размер) камня поступающего в дробилку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размер щебня после дробления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936" y="3861048"/>
            <a:ext cx="86409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4826675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ea typeface="Times New Roman" pitchFamily="18" charset="0"/>
                <a:cs typeface="Arial" pitchFamily="34" charset="0"/>
              </a:rPr>
              <a:t>Выработка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КДЗ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рассчитывают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 учетом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физико</a:t>
            </a:r>
            <a:r>
              <a:rPr lang="ru-RU" sz="1400" i="1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 механических свойств горной породы: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 = П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</a:t>
            </a:r>
            <a:r>
              <a:rPr kumimoji="0" lang="ru-RU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Кγ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∙К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где </a:t>
            </a: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паспортная выработка дробилки, т/ч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коэффициент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дробимости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породы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Кγ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 коэффициент, учитывающий насыпную плотность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sz="140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коэффициент, учитывающий форму камня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/>
              <a:t>К</a:t>
            </a:r>
            <a:r>
              <a:rPr lang="ru-RU" sz="1400" i="1" baseline="-25000" dirty="0" smtClean="0"/>
              <a:t>КР</a:t>
            </a:r>
            <a:r>
              <a:rPr lang="ru-RU" sz="1400" dirty="0" smtClean="0"/>
              <a:t> – коэффициент, учитывающий крупность дробимого материала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5229200"/>
            <a:ext cx="158417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23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836712"/>
            <a:ext cx="7128791" cy="38884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7692" y="5085184"/>
            <a:ext cx="7596756" cy="154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</a:t>
            </a:r>
            <a:r>
              <a:rPr lang="kk-KZ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.1.4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Схемы дробления: I, II, III — одно-, двух- и </a:t>
            </a:r>
            <a:r>
              <a:rPr lang="ru-RU" sz="2200" dirty="0" err="1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трехстадийные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: 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— грохот; </a:t>
            </a:r>
            <a:r>
              <a:rPr lang="ru-RU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— конусная дробилка; </a:t>
            </a:r>
            <a:r>
              <a:rPr lang="ru-RU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— щековая дробилка; </a:t>
            </a:r>
            <a:r>
              <a:rPr lang="ru-RU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— валковая дробилка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353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331640" y="116632"/>
            <a:ext cx="6444208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ru-RU" sz="2400" b="1" dirty="0" smtClean="0"/>
              <a:t>Классификация камнедробильных заводов</a:t>
            </a:r>
            <a:endParaRPr kumimoji="0" lang="ru-RU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620688"/>
            <a:ext cx="914400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 smtClean="0"/>
              <a:t> - по объему выпускаемой продукции (мощности):</a:t>
            </a:r>
          </a:p>
          <a:p>
            <a:endParaRPr lang="ru-RU" sz="1400" b="1" dirty="0" smtClean="0"/>
          </a:p>
          <a:p>
            <a:pPr>
              <a:buFont typeface="Arial" pitchFamily="34" charset="0"/>
              <a:buChar char="•"/>
            </a:pPr>
            <a:r>
              <a:rPr lang="ru-RU" sz="1400" b="1" dirty="0" smtClean="0"/>
              <a:t> </a:t>
            </a:r>
            <a:r>
              <a:rPr lang="ru-RU" sz="1400" dirty="0" smtClean="0"/>
              <a:t>малой (50-100 тыс. м</a:t>
            </a:r>
            <a:r>
              <a:rPr lang="ru-RU" sz="1400" baseline="30000" dirty="0" smtClean="0"/>
              <a:t>3</a:t>
            </a:r>
            <a:r>
              <a:rPr lang="ru-RU" sz="1400" dirty="0" smtClean="0"/>
              <a:t> в год) производительности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средней (100-250 тыс. м</a:t>
            </a:r>
            <a:r>
              <a:rPr lang="ru-RU" sz="1400" baseline="30000" dirty="0" smtClean="0"/>
              <a:t>3</a:t>
            </a:r>
            <a:r>
              <a:rPr lang="ru-RU" sz="1400" dirty="0" smtClean="0"/>
              <a:t>в год)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большой (более 250 тыс. м</a:t>
            </a:r>
            <a:r>
              <a:rPr lang="ru-RU" sz="1400" baseline="30000" dirty="0" smtClean="0"/>
              <a:t>3</a:t>
            </a:r>
            <a:r>
              <a:rPr lang="ru-RU" sz="1400" dirty="0" smtClean="0"/>
              <a:t> в год)</a:t>
            </a:r>
          </a:p>
          <a:p>
            <a:endParaRPr lang="ru-RU" sz="14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844824"/>
            <a:ext cx="914400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FontTx/>
              <a:buChar char="-"/>
            </a:pPr>
            <a:r>
              <a:rPr lang="ru-RU" sz="1400" b="1" dirty="0" smtClean="0"/>
              <a:t>по схеме технологического процесса:</a:t>
            </a:r>
          </a:p>
          <a:p>
            <a:endParaRPr lang="ru-RU" sz="1400" b="1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КДЗ открытого цикла (материал проходит через дробильную машину только один раз)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КДЗ замкнутого цикла (крупные фракции после сортировки возвращаются на повторное дробление)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5921896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FontTx/>
              <a:buChar char="-"/>
            </a:pPr>
            <a:r>
              <a:rPr lang="ru-RU" sz="1400" b="1" dirty="0" smtClean="0"/>
              <a:t>по расположению к рельефу местности:</a:t>
            </a:r>
          </a:p>
          <a:p>
            <a:pPr>
              <a:buFontTx/>
              <a:buChar char="-"/>
            </a:pPr>
            <a:endParaRPr lang="ru-RU" sz="1400" b="1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горизонтальная компоновка оборудования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вертикальная</a:t>
            </a:r>
          </a:p>
          <a:p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852936"/>
            <a:ext cx="461237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07504" y="5373216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Схемы циклов дробления:</a:t>
            </a:r>
          </a:p>
          <a:p>
            <a:r>
              <a:rPr lang="ru-RU" sz="1400" dirty="0" smtClean="0"/>
              <a:t>а — открытый цикл; б — закрытый цикл; 1 — питатель пластинчатый; 2,4 — грохоты; 3 — дробилка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403648" y="836712"/>
            <a:ext cx="6408712" cy="56886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1680" y="190381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NewtonC"/>
              </a:rPr>
              <a:t>Качественные и количественные схемы дробления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822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ea typeface="Times New Roman" pitchFamily="18" charset="0"/>
                <a:cs typeface="Arial" pitchFamily="34" charset="0"/>
              </a:rPr>
              <a:t>Сортировка </a:t>
            </a: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разделение на классы по крупности. 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 зависимости от назначения различают: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подготовительную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классификационную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контрольную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14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избирательную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937153"/>
            <a:ext cx="91440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smtClean="0"/>
              <a:t>Грохоты</a:t>
            </a:r>
            <a:r>
              <a:rPr lang="ru-RU" sz="1600" dirty="0" smtClean="0"/>
              <a:t> разделяются: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плоские и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барабанные (цилиндрические и конические)</a:t>
            </a:r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r>
              <a:rPr lang="ru-RU" sz="1600" b="1" dirty="0" smtClean="0"/>
              <a:t>Плоские</a:t>
            </a:r>
            <a:r>
              <a:rPr lang="ru-RU" sz="1600" dirty="0" smtClean="0"/>
              <a:t> грохоты: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неподвижные (колосниковые решетки, перекрывающие бункера)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подвижные (колосниковые качающиеся и инерционные) </a:t>
            </a:r>
            <a:r>
              <a:rPr lang="ru-RU" sz="1600" dirty="0" smtClean="0"/>
              <a:t>	</a:t>
            </a:r>
          </a:p>
          <a:p>
            <a:r>
              <a:rPr lang="ru-RU" sz="1600" dirty="0" smtClean="0"/>
              <a:t> </a:t>
            </a:r>
          </a:p>
          <a:p>
            <a:r>
              <a:rPr lang="ru-RU" sz="1400" dirty="0" smtClean="0"/>
              <a:t>Отношение количества материала, прошедшего сита, к количеству материала данной крупности содержащегося в исходном продукте, называется </a:t>
            </a:r>
            <a:r>
              <a:rPr lang="ru-RU" sz="1600" b="1" dirty="0" smtClean="0"/>
              <a:t>эффективностью </a:t>
            </a:r>
            <a:r>
              <a:rPr lang="ru-RU" sz="1600" b="1" dirty="0" err="1" smtClean="0"/>
              <a:t>грохочения</a:t>
            </a:r>
            <a:r>
              <a:rPr lang="ru-RU" sz="1600" dirty="0" smtClean="0"/>
              <a:t>: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pPr>
              <a:buFont typeface="Arial" pitchFamily="34" charset="0"/>
              <a:buChar char="•"/>
            </a:pPr>
            <a:endParaRPr lang="ru-RU" sz="1600" dirty="0" smtClean="0"/>
          </a:p>
          <a:p>
            <a:endParaRPr lang="ru-RU" sz="1600" dirty="0" smtClean="0"/>
          </a:p>
          <a:p>
            <a:r>
              <a:rPr lang="ru-RU" sz="1400" dirty="0" smtClean="0"/>
              <a:t>где  Q – содержание зерен нижнего класса в исходном материале, %</a:t>
            </a:r>
          </a:p>
          <a:p>
            <a:r>
              <a:rPr lang="ru-RU" sz="1400" dirty="0" smtClean="0"/>
              <a:t>q</a:t>
            </a:r>
            <a:r>
              <a:rPr lang="ru-RU" sz="1400" baseline="-25000" dirty="0" smtClean="0"/>
              <a:t>0</a:t>
            </a:r>
            <a:r>
              <a:rPr lang="ru-RU" sz="1400" dirty="0" smtClean="0"/>
              <a:t> – относительное содержание зерен нижнего класса, оставшихся после сортировки в верхнем классе.</a:t>
            </a:r>
            <a:endParaRPr lang="ru-RU" sz="1400" dirty="0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3923928" y="4509120"/>
          <a:ext cx="22907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2" name="Формула" r:id="rId3" imgW="1701720" imgH="419040" progId="Equation.3">
                  <p:embed/>
                </p:oleObj>
              </mc:Choice>
              <mc:Fallback>
                <p:oleObj name="Формула" r:id="rId3" imgW="170172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509120"/>
                        <a:ext cx="2290763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779912" y="4437112"/>
            <a:ext cx="2592288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324525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Для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промывки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применяют машины: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барабанные – скрубберы, цилиндрические гравиемойки, гравиемойки-сортировки, грохоты и драги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вибрационные –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вибромойки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и вибрационные плоские грохоты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корытные – наклонные и горизонтальные.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0" y="2369206"/>
            <a:ext cx="91440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smtClean="0"/>
              <a:t>Эффективность промывки:</a:t>
            </a:r>
          </a:p>
          <a:p>
            <a:r>
              <a:rPr lang="ru-RU" sz="1400" dirty="0" smtClean="0"/>
              <a:t>                                                       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где           ,           - содержание комовой глины и глинистых частиц, определяемых </a:t>
            </a:r>
            <a:r>
              <a:rPr lang="ru-RU" sz="1400" dirty="0" err="1" smtClean="0"/>
              <a:t>отмучиванием</a:t>
            </a:r>
            <a:r>
              <a:rPr lang="ru-RU" sz="1400" dirty="0" smtClean="0"/>
              <a:t> в исходном и промытом продукте</a:t>
            </a:r>
            <a:endParaRPr lang="ru-RU" sz="1400" dirty="0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2240" name="Object 16"/>
          <p:cNvGraphicFramePr>
            <a:graphicFrameLocks noChangeAspect="1"/>
          </p:cNvGraphicFramePr>
          <p:nvPr/>
        </p:nvGraphicFramePr>
        <p:xfrm>
          <a:off x="3347864" y="2636911"/>
          <a:ext cx="1296144" cy="592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7" name="Формула" r:id="rId3" imgW="1002865" imgH="457002" progId="Equation.3">
                  <p:embed/>
                </p:oleObj>
              </mc:Choice>
              <mc:Fallback>
                <p:oleObj name="Формула" r:id="rId3" imgW="1002865" imgH="457002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636911"/>
                        <a:ext cx="1296144" cy="5925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8" name="Object 24"/>
          <p:cNvGraphicFramePr>
            <a:graphicFrameLocks noChangeAspect="1"/>
          </p:cNvGraphicFramePr>
          <p:nvPr/>
        </p:nvGraphicFramePr>
        <p:xfrm>
          <a:off x="395536" y="3212976"/>
          <a:ext cx="350709" cy="300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8" name="Формула" r:id="rId5" imgW="266584" imgH="228501" progId="Equation.3">
                  <p:embed/>
                </p:oleObj>
              </mc:Choice>
              <mc:Fallback>
                <p:oleObj name="Формула" r:id="rId5" imgW="266584" imgH="228501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212976"/>
                        <a:ext cx="350709" cy="3006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47" name="Object 23"/>
          <p:cNvGraphicFramePr>
            <a:graphicFrameLocks noChangeAspect="1"/>
          </p:cNvGraphicFramePr>
          <p:nvPr/>
        </p:nvGraphicFramePr>
        <p:xfrm>
          <a:off x="827584" y="3212976"/>
          <a:ext cx="288032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9" name="Формула" r:id="rId7" imgW="241195" imgH="241195" progId="Equation.3">
                  <p:embed/>
                </p:oleObj>
              </mc:Choice>
              <mc:Fallback>
                <p:oleObj name="Формула" r:id="rId7" imgW="241195" imgH="241195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212976"/>
                        <a:ext cx="288032" cy="288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49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275856" y="2636912"/>
            <a:ext cx="158417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4178" y="19472"/>
            <a:ext cx="2675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Генеральный план КДЗ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547664" y="388804"/>
            <a:ext cx="5688632" cy="35283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681" y="3912578"/>
            <a:ext cx="8928992" cy="294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3.1.7 – Генеральный план гравийно-песчаного КДЗ с раздельной выдачей гравия и песка: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1 - пожарный сарай; 2 - котельная, душ и гардероб; 3 - склад топлива, масла, бензозаправочные колонки; 4 - отделение первичного дробления; 5 - транспортер; 6, 14, 15, 23 - перегрузочные узлы; 7 - лаборатория; 8 - контора и диспетчерская; 9 - туалет; 10 - площадка отдыха; 11 - РММ; 12 - склад щебня; 13 - погрузочный бункер для автомобилей; 16, 22 - пульт управления; 17 - отделение вторичного дробления, промывки, сортировки; 18 - транспортер; 19 - охрана; 20 - склад песка; 21 - узел погрузки на железнодорожные платформы; 24 - склад гравия; 25 - железнодорожный тупик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5890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548</Words>
  <Application>Microsoft Office PowerPoint</Application>
  <PresentationFormat>Экран (4:3)</PresentationFormat>
  <Paragraphs>117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</vt:lpstr>
      <vt:lpstr>NewtonC</vt:lpstr>
      <vt:lpstr>Symbol</vt:lpstr>
      <vt:lpstr>Times New Roman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Зарема</dc:creator>
  <cp:lastModifiedBy>Bakytbek</cp:lastModifiedBy>
  <cp:revision>127</cp:revision>
  <dcterms:created xsi:type="dcterms:W3CDTF">2014-08-09T05:36:50Z</dcterms:created>
  <dcterms:modified xsi:type="dcterms:W3CDTF">2020-09-05T14:30:08Z</dcterms:modified>
</cp:coreProperties>
</file>